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</p:sldMasterIdLst>
  <p:notesMasterIdLst>
    <p:notesMasterId r:id="rId32"/>
  </p:notesMasterIdLst>
  <p:handoutMasterIdLst>
    <p:handoutMasterId r:id="rId33"/>
  </p:handoutMasterIdLst>
  <p:sldIdLst>
    <p:sldId id="256" r:id="rId4"/>
    <p:sldId id="265" r:id="rId5"/>
    <p:sldId id="257" r:id="rId6"/>
    <p:sldId id="262" r:id="rId7"/>
    <p:sldId id="264" r:id="rId8"/>
    <p:sldId id="260" r:id="rId9"/>
    <p:sldId id="261" r:id="rId10"/>
    <p:sldId id="259" r:id="rId11"/>
    <p:sldId id="269" r:id="rId12"/>
    <p:sldId id="273" r:id="rId13"/>
    <p:sldId id="258" r:id="rId14"/>
    <p:sldId id="291" r:id="rId15"/>
    <p:sldId id="281" r:id="rId16"/>
    <p:sldId id="283" r:id="rId17"/>
    <p:sldId id="284" r:id="rId18"/>
    <p:sldId id="285" r:id="rId19"/>
    <p:sldId id="286" r:id="rId20"/>
    <p:sldId id="290" r:id="rId21"/>
    <p:sldId id="287" r:id="rId22"/>
    <p:sldId id="288" r:id="rId23"/>
    <p:sldId id="280" r:id="rId24"/>
    <p:sldId id="268" r:id="rId25"/>
    <p:sldId id="279" r:id="rId26"/>
    <p:sldId id="270" r:id="rId27"/>
    <p:sldId id="274" r:id="rId28"/>
    <p:sldId id="263" r:id="rId29"/>
    <p:sldId id="282" r:id="rId30"/>
    <p:sldId id="289" r:id="rId31"/>
  </p:sldIdLst>
  <p:sldSz cx="9144000" cy="6858000" type="screen4x3"/>
  <p:notesSz cx="7023100" cy="93091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CC99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44" autoAdjust="0"/>
    <p:restoredTop sz="94618" autoAdjust="0"/>
  </p:normalViewPr>
  <p:slideViewPr>
    <p:cSldViewPr>
      <p:cViewPr varScale="1">
        <p:scale>
          <a:sx n="116" d="100"/>
          <a:sy n="116" d="100"/>
        </p:scale>
        <p:origin x="-159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932"/>
        <p:guide pos="221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343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8132" y="0"/>
            <a:ext cx="3043343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3553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4550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553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2310" y="4421823"/>
            <a:ext cx="5618480" cy="418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553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2029"/>
            <a:ext cx="3043343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553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8132" y="8842029"/>
            <a:ext cx="3043343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296B6FD-531F-4CCD-A20A-73038BB86B29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C53FDF-ADE6-442E-B269-2D1ED404168C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356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6B6FD-531F-4CCD-A20A-73038BB86B29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0CD245-3592-4B46-9AA5-432538A4D386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8D0519-35D6-49E1-8648-34CE12FE4D46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358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6B6FD-531F-4CCD-A20A-73038BB86B29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87675" y="3141663"/>
            <a:ext cx="6048375" cy="750887"/>
          </a:xfrm>
        </p:spPr>
        <p:txBody>
          <a:bodyPr/>
          <a:lstStyle>
            <a:lvl1pPr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87675" y="3862388"/>
            <a:ext cx="6048375" cy="503237"/>
          </a:xfrm>
        </p:spPr>
        <p:txBody>
          <a:bodyPr/>
          <a:lstStyle>
            <a:lvl1pPr marL="0" indent="0">
              <a:buFontTx/>
              <a:buNone/>
              <a:defRPr sz="2400" b="1"/>
            </a:lvl1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5463" y="188913"/>
            <a:ext cx="1871662" cy="62642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8888" y="188913"/>
            <a:ext cx="5464175" cy="62642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7BFEE5-98A7-4722-B9D3-AE743BFF6A1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71775" y="3141663"/>
            <a:ext cx="5903913" cy="1109662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71775" y="3813175"/>
            <a:ext cx="5903913" cy="696913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r">
              <a:buFontTx/>
              <a:buNone/>
              <a:defRPr sz="2400" b="1"/>
            </a:lvl1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8888" y="1125538"/>
            <a:ext cx="3667125" cy="5327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8413" y="1125538"/>
            <a:ext cx="3668712" cy="5327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58888" y="188913"/>
            <a:ext cx="71294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8888" y="1125538"/>
            <a:ext cx="7488237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2"/>
            <a:r>
              <a:rPr lang="ru-RU" smtClean="0"/>
              <a:t>Fifth level</a:t>
            </a:r>
          </a:p>
          <a:p>
            <a:pPr lvl="1"/>
            <a:r>
              <a:rPr lang="ru-RU" smtClean="0"/>
              <a:t>Second level</a:t>
            </a:r>
          </a:p>
          <a:p>
            <a:pPr lvl="0"/>
            <a:r>
              <a:rPr lang="ru-RU" smtClean="0"/>
              <a:t>Third level</a:t>
            </a:r>
          </a:p>
          <a:p>
            <a:pPr lvl="1"/>
            <a:r>
              <a:rPr lang="ru-RU" smtClean="0"/>
              <a:t>Fourth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79613" y="274638"/>
            <a:ext cx="67071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8175" y="1600200"/>
            <a:ext cx="67786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90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C9B2EB40-4790-4AB7-993A-82F67DE0FD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268413"/>
            <a:ext cx="74168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844675"/>
            <a:ext cx="74168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Quality_of_lif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n.wikipedia.org/wiki/Respect" TargetMode="External"/><Relationship Id="rId4" Type="http://schemas.openxmlformats.org/officeDocument/2006/relationships/hyperlink" Target="https://en.wikipedia.org/wiki/Self_worth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Mine%20Rescue%20Presentation\Mine%20rescue%20edit%202.mp4" TargetMode="Externa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orkplacesafetynorth.ca/subsite/mine-rescue/history" TargetMode="External"/><Relationship Id="rId2" Type="http://schemas.openxmlformats.org/officeDocument/2006/relationships/hyperlink" Target="https://www.vocabulary.com/dictionary/comradery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86200" y="762000"/>
            <a:ext cx="4537075" cy="504825"/>
          </a:xfrm>
          <a:noFill/>
        </p:spPr>
        <p:txBody>
          <a:bodyPr/>
          <a:lstStyle/>
          <a:p>
            <a:r>
              <a:rPr lang="en-US" dirty="0" smtClean="0"/>
              <a:t>What it Means to Be a Volunteer Mine Rescuer</a:t>
            </a:r>
            <a:endParaRPr lang="uk-UA" dirty="0">
              <a:latin typeface="Tahoma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715000" y="5181600"/>
            <a:ext cx="3097213" cy="2746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Bryan Wilson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25 year Volunteer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Mine Rescue 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Member</a:t>
            </a:r>
            <a:endParaRPr lang="uk-UA" dirty="0"/>
          </a:p>
        </p:txBody>
      </p:sp>
      <p:pic>
        <p:nvPicPr>
          <p:cNvPr id="19458" name="Picture 2" descr="http://www.issa.int/var/aiss/storage/images/about-issa/prevention-sections/section-on-prevention-in-the-mining-industry/images/ontario-mine-rescue.png/3354187-1-eng-GB/Ontario-Mine-Rescue.png_newsDetai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286000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What the Volunteer System means 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47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9"/>
          <p:cNvSpPr txBox="1">
            <a:spLocks noChangeArrowheads="1"/>
          </p:cNvSpPr>
          <p:nvPr/>
        </p:nvSpPr>
        <p:spPr bwMode="auto">
          <a:xfrm>
            <a:off x="2362200" y="2057400"/>
            <a:ext cx="52578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b="1" dirty="0" smtClean="0">
                <a:latin typeface="+mj-lt"/>
              </a:rPr>
              <a:t>It’s a great development program for up and comers</a:t>
            </a:r>
            <a:endParaRPr lang="en-US" b="1" dirty="0">
              <a:latin typeface="+mj-lt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US" b="1" dirty="0" smtClean="0">
                <a:latin typeface="+mj-lt"/>
              </a:rPr>
              <a:t>It’s a training program for supervisors (which also creates a future support system for the program)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b="1" dirty="0" smtClean="0">
                <a:latin typeface="+mj-lt"/>
              </a:rPr>
              <a:t>It teaches life saving skills to people who wouldn’t ordinarily receive them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b="1" dirty="0" smtClean="0">
                <a:latin typeface="+mj-lt"/>
              </a:rPr>
              <a:t>It’s a fantastic form of networking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b="1" dirty="0" smtClean="0">
                <a:latin typeface="+mj-lt"/>
              </a:rPr>
              <a:t>Life long friendship and Comradery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b="1" dirty="0" smtClean="0">
                <a:latin typeface="+mj-lt"/>
              </a:rPr>
              <a:t>It forms a great sense of pride</a:t>
            </a:r>
            <a:endParaRPr lang="en-US" b="1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8175" y="908050"/>
            <a:ext cx="7056438" cy="5832475"/>
          </a:xfrm>
        </p:spPr>
        <p:txBody>
          <a:bodyPr/>
          <a:lstStyle/>
          <a:p>
            <a:pP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  <a:r>
              <a:rPr lang="en-US" b="1" dirty="0" smtClean="0">
                <a:solidFill>
                  <a:schemeClr val="tx1"/>
                </a:solidFill>
              </a:rPr>
              <a:t>A close friend or a fellow soldier — in other words, someone who comes to mind when you say, "We're in this together." Comradery is a feeling of trust, a bond created by a shared goal or experience — you don't have to be best friends with everyone in the group to know you have their support.</a:t>
            </a:r>
          </a:p>
          <a:p>
            <a:pPr>
              <a:buNone/>
            </a:pPr>
            <a:endParaRPr lang="en-US" sz="1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sz="1400" dirty="0" smtClean="0">
                <a:solidFill>
                  <a:schemeClr val="tx1"/>
                </a:solidFill>
              </a:rPr>
              <a:t>				</a:t>
            </a:r>
          </a:p>
          <a:p>
            <a:pPr>
              <a:buNone/>
            </a:pPr>
            <a:endParaRPr lang="en-US" sz="1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sz="1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sz="1400" dirty="0" smtClean="0">
                <a:solidFill>
                  <a:schemeClr val="tx1"/>
                </a:solidFill>
              </a:rPr>
              <a:t>				</a:t>
            </a:r>
          </a:p>
          <a:p>
            <a:pPr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19400" y="3810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3600" b="1" dirty="0" smtClean="0"/>
              <a:t>Comradery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7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77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77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50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:\M.Rescue\6 Mine Rescue advert jpe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28600"/>
            <a:ext cx="5809127" cy="1219200"/>
          </a:xfrm>
          <a:prstGeom prst="rect">
            <a:avLst/>
          </a:prstGeom>
          <a:noFill/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6750" y="1752600"/>
            <a:ext cx="71372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l_fi" descr="http://www.issa.int/var/aiss/storage/images/about-issa/prevention-sections/section-on-prevention-in-the-mining-industry/images/ontario-mine-rescue.png/3354187-1-eng-GB/Ontario-Mine-Rescue.png_newsDetail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44196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9200" y="457200"/>
            <a:ext cx="7445706" cy="4956048"/>
          </a:xfrm>
        </p:spPr>
      </p:pic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SC_01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38400" y="228600"/>
            <a:ext cx="4267200" cy="6399270"/>
          </a:xfrm>
        </p:spPr>
      </p:pic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0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9200" y="609600"/>
            <a:ext cx="7326648" cy="4876800"/>
          </a:xfrm>
        </p:spPr>
      </p:pic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SC020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609600"/>
            <a:ext cx="7103533" cy="5327650"/>
          </a:xfrm>
        </p:spPr>
      </p:pic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533400"/>
            <a:ext cx="7488237" cy="499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2007 Provincials Sault Ste Marie 0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731" r="10577" b="-5569"/>
          <a:stretch>
            <a:fillRect/>
          </a:stretch>
        </p:blipFill>
        <p:spPr>
          <a:xfrm>
            <a:off x="1447800" y="533400"/>
            <a:ext cx="6553200" cy="5562600"/>
          </a:xfrm>
        </p:spPr>
      </p:pic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685800"/>
            <a:ext cx="7488237" cy="5638800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Volunteering 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 lvl="0"/>
            <a:r>
              <a:rPr lang="en-CA" sz="2000" dirty="0" smtClean="0"/>
              <a:t>promotes selflessness</a:t>
            </a:r>
            <a:r>
              <a:rPr lang="en-US" sz="2000" dirty="0" smtClean="0"/>
              <a:t> through concern for others</a:t>
            </a:r>
          </a:p>
          <a:p>
            <a:pPr lvl="0"/>
            <a:endParaRPr lang="en-US" sz="2000" dirty="0" smtClean="0"/>
          </a:p>
          <a:p>
            <a:pPr lvl="0"/>
            <a:r>
              <a:rPr lang="en-US" sz="2000" dirty="0" smtClean="0"/>
              <a:t>encourages a better </a:t>
            </a:r>
            <a:r>
              <a:rPr lang="en-US" sz="2000" dirty="0" smtClean="0">
                <a:hlinkClick r:id="rId3"/>
              </a:rPr>
              <a:t>quality of life</a:t>
            </a:r>
            <a:r>
              <a:rPr lang="en-US" sz="2000" dirty="0" smtClean="0"/>
              <a:t> </a:t>
            </a:r>
          </a:p>
          <a:p>
            <a:pPr lvl="0"/>
            <a:endParaRPr lang="en-US" sz="2000" dirty="0" smtClean="0"/>
          </a:p>
          <a:p>
            <a:pPr lvl="0"/>
            <a:r>
              <a:rPr lang="en-US" sz="2000" dirty="0" smtClean="0"/>
              <a:t>produces a feeling of </a:t>
            </a:r>
            <a:r>
              <a:rPr lang="en-US" sz="2000" dirty="0" smtClean="0">
                <a:hlinkClick r:id="rId4"/>
              </a:rPr>
              <a:t>self-worth</a:t>
            </a:r>
            <a:r>
              <a:rPr lang="en-US" sz="2000" dirty="0" smtClean="0"/>
              <a:t> and </a:t>
            </a:r>
            <a:r>
              <a:rPr lang="en-US" sz="2000" dirty="0" smtClean="0">
                <a:hlinkClick r:id="rId5"/>
              </a:rPr>
              <a:t>respect</a:t>
            </a:r>
            <a:r>
              <a:rPr lang="en-US" sz="2000" dirty="0" smtClean="0"/>
              <a:t> </a:t>
            </a:r>
          </a:p>
          <a:p>
            <a:pPr lvl="0"/>
            <a:endParaRPr lang="en-US" sz="2000" dirty="0" smtClean="0"/>
          </a:p>
          <a:p>
            <a:pPr lvl="0"/>
            <a:r>
              <a:rPr lang="en-US" sz="2000" dirty="0" smtClean="0"/>
              <a:t>enhances skill development, socialization, and fun </a:t>
            </a:r>
          </a:p>
          <a:p>
            <a:pPr lvl="0"/>
            <a:r>
              <a:rPr lang="en-US" sz="2000" dirty="0" smtClean="0"/>
              <a:t>provides a network for future possibilities or </a:t>
            </a:r>
            <a:r>
              <a:rPr lang="en-US" sz="2000" dirty="0" smtClean="0"/>
              <a:t>employment</a:t>
            </a:r>
            <a:r>
              <a:rPr lang="en-US" sz="1200" dirty="0" smtClean="0"/>
              <a:t>			</a:t>
            </a:r>
            <a:endParaRPr 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SC_01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27123" y="1125538"/>
            <a:ext cx="3551767" cy="5327650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dirty="0" smtClean="0"/>
              <a:t>Training offered by WSN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7800" y="1676400"/>
            <a:ext cx="6705600" cy="3581400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 smtClean="0"/>
              <a:t>The primary focus of mine rescue training is on team members, who require an on-going training regime to maintain and improve their skills and knowledge of mine rescue techniques and procedures.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000" dirty="0" smtClean="0"/>
          </a:p>
          <a:p>
            <a:pPr lvl="1" eaLnBrk="1" hangingPunct="1">
              <a:defRPr/>
            </a:pPr>
            <a:r>
              <a:rPr lang="en-US" sz="1800" dirty="0" smtClean="0"/>
              <a:t>Introductory Mine Rescue Training (40hrs)</a:t>
            </a:r>
          </a:p>
          <a:p>
            <a:pPr lvl="1" eaLnBrk="1" hangingPunct="1">
              <a:defRPr/>
            </a:pPr>
            <a:r>
              <a:rPr lang="en-US" sz="1800" dirty="0" smtClean="0"/>
              <a:t>Refresher Mine Rescue Training (6 x 8hrs Annually)</a:t>
            </a:r>
          </a:p>
          <a:p>
            <a:pPr lvl="1" eaLnBrk="1" hangingPunct="1">
              <a:defRPr/>
            </a:pPr>
            <a:r>
              <a:rPr lang="en-US" sz="1800" dirty="0" smtClean="0"/>
              <a:t>Advanced Mine Rescue Training (8hrs)</a:t>
            </a:r>
          </a:p>
          <a:p>
            <a:pPr lvl="1" eaLnBrk="1" hangingPunct="1">
              <a:defRPr/>
            </a:pPr>
            <a:r>
              <a:rPr lang="en-US" sz="1800" dirty="0" smtClean="0"/>
              <a:t>Mine Rescue Technicians Training (24hrs)</a:t>
            </a:r>
          </a:p>
          <a:p>
            <a:pPr lvl="1" eaLnBrk="1" hangingPunct="1">
              <a:defRPr/>
            </a:pPr>
            <a:r>
              <a:rPr lang="en-US" sz="1800" dirty="0" smtClean="0"/>
              <a:t>Management Mine Rescue Training (16hrs)</a:t>
            </a:r>
          </a:p>
        </p:txBody>
      </p:sp>
      <p:pic>
        <p:nvPicPr>
          <p:cNvPr id="1536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47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dirty="0" smtClean="0"/>
              <a:t>Additional training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7800" y="1676400"/>
            <a:ext cx="6629400" cy="4648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en-US" sz="2000" dirty="0" smtClean="0"/>
          </a:p>
          <a:p>
            <a:pPr lvl="1" eaLnBrk="1" hangingPunct="1">
              <a:defRPr/>
            </a:pPr>
            <a:r>
              <a:rPr lang="en-US" sz="1800" dirty="0" smtClean="0"/>
              <a:t>Advanced First Aid (40hrs)</a:t>
            </a:r>
          </a:p>
          <a:p>
            <a:pPr lvl="1" eaLnBrk="1" hangingPunct="1">
              <a:defRPr/>
            </a:pPr>
            <a:r>
              <a:rPr lang="en-US" sz="1800" dirty="0" smtClean="0"/>
              <a:t>Mine Rescue Standard First Aid (16hrs)</a:t>
            </a:r>
          </a:p>
          <a:p>
            <a:pPr lvl="1" eaLnBrk="1" hangingPunct="1">
              <a:defRPr/>
            </a:pPr>
            <a:r>
              <a:rPr lang="en-US" sz="1800" dirty="0" smtClean="0"/>
              <a:t>High Angle Rescue (24hrs)</a:t>
            </a:r>
          </a:p>
          <a:p>
            <a:pPr lvl="1" eaLnBrk="1" hangingPunct="1">
              <a:defRPr/>
            </a:pPr>
            <a:r>
              <a:rPr lang="en-US" sz="1800" dirty="0" smtClean="0"/>
              <a:t>Confined Space Rescue (16hrs)</a:t>
            </a:r>
          </a:p>
          <a:p>
            <a:pPr lvl="1" eaLnBrk="1" hangingPunct="1">
              <a:defRPr/>
            </a:pPr>
            <a:r>
              <a:rPr lang="en-US" sz="1800" dirty="0" smtClean="0"/>
              <a:t>Vehicle Extrication</a:t>
            </a:r>
          </a:p>
          <a:p>
            <a:pPr lvl="1" eaLnBrk="1" hangingPunct="1">
              <a:defRPr/>
            </a:pPr>
            <a:r>
              <a:rPr lang="en-US" sz="1800" dirty="0" smtClean="0"/>
              <a:t>High Expansion Foam</a:t>
            </a:r>
          </a:p>
          <a:p>
            <a:pPr lvl="1" eaLnBrk="1" hangingPunct="1">
              <a:defRPr/>
            </a:pPr>
            <a:r>
              <a:rPr lang="en-US" sz="1800" dirty="0" smtClean="0"/>
              <a:t>Ventilation &amp; Foam Barricades</a:t>
            </a:r>
          </a:p>
          <a:p>
            <a:pPr lvl="1" eaLnBrk="1" hangingPunct="1">
              <a:defRPr/>
            </a:pPr>
            <a:r>
              <a:rPr lang="en-US" sz="1800" dirty="0" smtClean="0"/>
              <a:t>Rock Splitter</a:t>
            </a:r>
          </a:p>
          <a:p>
            <a:pPr lvl="1" eaLnBrk="1" hangingPunct="1">
              <a:defRPr/>
            </a:pPr>
            <a:r>
              <a:rPr lang="en-US" sz="1800" dirty="0" smtClean="0"/>
              <a:t>Lifting Bags</a:t>
            </a:r>
          </a:p>
          <a:p>
            <a:pPr lvl="1" eaLnBrk="1" hangingPunct="1">
              <a:buFontTx/>
              <a:buNone/>
              <a:defRPr/>
            </a:pPr>
            <a:endParaRPr lang="en-US" sz="1800" dirty="0" smtClean="0"/>
          </a:p>
          <a:p>
            <a:pPr lvl="1" eaLnBrk="1" hangingPunct="1">
              <a:defRPr/>
            </a:pPr>
            <a:endParaRPr lang="en-US" sz="1800" dirty="0" smtClean="0"/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47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6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6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6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6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6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6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6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6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6" descr="IMG_02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733800"/>
            <a:ext cx="8610600" cy="27432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-turning regular workers great rescuers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5562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Mine </a:t>
            </a:r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Rescue</a:t>
            </a:r>
            <a:r>
              <a:rPr lang="en-US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Training</a:t>
            </a:r>
            <a:endParaRPr lang="en-US" sz="6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6" descr="Mine Rescue pos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4419600"/>
            <a:ext cx="6707187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As a Volunteer Mine Rescuer</a:t>
            </a:r>
          </a:p>
        </p:txBody>
      </p:sp>
      <p:pic>
        <p:nvPicPr>
          <p:cNvPr id="410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47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Arrow 4"/>
          <p:cNvSpPr/>
          <p:nvPr/>
        </p:nvSpPr>
        <p:spPr bwMode="auto">
          <a:xfrm rot="19911571">
            <a:off x="5544727" y="3269723"/>
            <a:ext cx="3281562" cy="423542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002">
            <a:schemeClr val="dk2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ight Arrow 5"/>
          <p:cNvSpPr/>
          <p:nvPr/>
        </p:nvSpPr>
        <p:spPr bwMode="auto">
          <a:xfrm rot="478106">
            <a:off x="6206137" y="5352188"/>
            <a:ext cx="2486046" cy="45720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002">
            <a:schemeClr val="dk2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ight Arrow 6"/>
          <p:cNvSpPr/>
          <p:nvPr/>
        </p:nvSpPr>
        <p:spPr bwMode="auto">
          <a:xfrm rot="10135013">
            <a:off x="516432" y="5403954"/>
            <a:ext cx="2575887" cy="41012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002">
            <a:schemeClr val="dk2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ight Arrow 7"/>
          <p:cNvSpPr/>
          <p:nvPr/>
        </p:nvSpPr>
        <p:spPr bwMode="auto">
          <a:xfrm rot="12601527">
            <a:off x="365227" y="3229310"/>
            <a:ext cx="2971800" cy="429391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002">
            <a:schemeClr val="dk2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5" descr="Team trav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6464"/>
            <a:ext cx="9296400" cy="8127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4648200"/>
            <a:ext cx="6707187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-turning regular workers great rescuers </a:t>
            </a:r>
          </a:p>
        </p:txBody>
      </p:sp>
      <p:pic>
        <p:nvPicPr>
          <p:cNvPr id="819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" y="85725"/>
            <a:ext cx="347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720165" y="-116963"/>
            <a:ext cx="6477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Mine Rescue Equipment </a:t>
            </a:r>
            <a:endParaRPr lang="en-US" sz="6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5943600"/>
            <a:ext cx="7129462" cy="508000"/>
          </a:xfrm>
        </p:spPr>
        <p:txBody>
          <a:bodyPr/>
          <a:lstStyle/>
          <a:p>
            <a:r>
              <a:rPr lang="en-US" dirty="0" smtClean="0"/>
              <a:t>Testimonials</a:t>
            </a:r>
            <a:endParaRPr lang="en-US" dirty="0"/>
          </a:p>
        </p:txBody>
      </p:sp>
      <p:pic>
        <p:nvPicPr>
          <p:cNvPr id="5" name="Mine rescue edit 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228600"/>
            <a:ext cx="7035271" cy="5276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ine Rescue Poster Final Jpe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609600" y="0"/>
            <a:ext cx="1075764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19200" y="457200"/>
            <a:ext cx="5181600" cy="685800"/>
          </a:xfrm>
        </p:spPr>
        <p:txBody>
          <a:bodyPr/>
          <a:lstStyle/>
          <a:p>
            <a:r>
              <a:rPr lang="en-US" b="1" dirty="0" smtClean="0"/>
              <a:t>Thank</a:t>
            </a:r>
            <a:br>
              <a:rPr lang="en-US" b="1" dirty="0" smtClean="0"/>
            </a:br>
            <a:r>
              <a:rPr lang="en-US" b="1" dirty="0" smtClean="0"/>
              <a:t> You!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77000" y="304800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Questions?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https://en.wikipedia.org/wiki/Main_Page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1800" dirty="0" smtClean="0">
                <a:hlinkClick r:id="rId2"/>
              </a:rPr>
              <a:t>https://www.vocabulary.com/dictionary/comradery</a:t>
            </a:r>
            <a:endParaRPr lang="en-US" sz="1800" dirty="0" smtClean="0"/>
          </a:p>
          <a:p>
            <a:r>
              <a:rPr lang="en-US" sz="1800" dirty="0" smtClean="0">
                <a:hlinkClick r:id="rId3"/>
              </a:rPr>
              <a:t>http://www.workplacesafetynorth.ca/subsite/mine-rescue/history</a:t>
            </a:r>
            <a:endParaRPr lang="en-US" sz="1800" dirty="0" smtClean="0"/>
          </a:p>
          <a:p>
            <a:r>
              <a:rPr lang="en-US" sz="1800" dirty="0" smtClean="0"/>
              <a:t> Sudbury Integrated Nickel Operations, A </a:t>
            </a:r>
            <a:r>
              <a:rPr lang="en-US" sz="1800" dirty="0" err="1" smtClean="0"/>
              <a:t>Glencore</a:t>
            </a:r>
            <a:r>
              <a:rPr lang="en-US" sz="1800" dirty="0" smtClean="0"/>
              <a:t> company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81000"/>
            <a:ext cx="7924800" cy="457200"/>
          </a:xfrm>
        </p:spPr>
        <p:txBody>
          <a:bodyPr/>
          <a:lstStyle/>
          <a:p>
            <a:pPr algn="ctr"/>
            <a:r>
              <a:rPr lang="en-US" b="1" dirty="0" smtClean="0">
                <a:latin typeface="Tahoma" charset="0"/>
              </a:rPr>
              <a:t>A Little History Around Ontario Mine Rescue</a:t>
            </a:r>
            <a:endParaRPr lang="uk-UA" b="1" dirty="0">
              <a:latin typeface="Tahoma" charset="0"/>
            </a:endParaRPr>
          </a:p>
        </p:txBody>
      </p:sp>
      <p:pic>
        <p:nvPicPr>
          <p:cNvPr id="5" name="Content Placeholder 4" descr="Sauveteur mineur 1911 USA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600200"/>
            <a:ext cx="4165604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04800" y="1981200"/>
            <a:ext cx="3962400" cy="2971800"/>
          </a:xfrm>
        </p:spPr>
        <p:txBody>
          <a:bodyPr/>
          <a:lstStyle/>
          <a:p>
            <a:pPr>
              <a:buNone/>
            </a:pPr>
            <a:r>
              <a:rPr lang="en-US" sz="1600" dirty="0" smtClean="0"/>
              <a:t>		Ontario Mine Rescue was born out of the tragedy of the Hollinger Mine fire that claimed the lives of 39 miners in 1928. </a:t>
            </a:r>
          </a:p>
          <a:p>
            <a:pPr>
              <a:buNone/>
            </a:pPr>
            <a:r>
              <a:rPr lang="en-US" sz="1600" dirty="0" smtClean="0"/>
              <a:t>	The Ontario Mine Rescue  was modeled after the US </a:t>
            </a:r>
            <a:r>
              <a:rPr lang="en-US" sz="1600" dirty="0" smtClean="0">
                <a:solidFill>
                  <a:srgbClr val="FF0000"/>
                </a:solidFill>
              </a:rPr>
              <a:t>volunteer</a:t>
            </a:r>
            <a:r>
              <a:rPr lang="en-US" sz="1600" dirty="0" smtClean="0"/>
              <a:t> system. Over the past 80 years, Ontario Mine Rescue has evolved as lessons learned from mine rescue operations provided valuable insight for future endeavors.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33400"/>
            <a:ext cx="7129462" cy="508000"/>
          </a:xfrm>
        </p:spPr>
        <p:txBody>
          <a:bodyPr/>
          <a:lstStyle/>
          <a:p>
            <a:r>
              <a:rPr lang="en-US" dirty="0" smtClean="0"/>
              <a:t>History Quick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828800"/>
            <a:ext cx="7488237" cy="3117850"/>
          </a:xfrm>
        </p:spPr>
        <p:txBody>
          <a:bodyPr/>
          <a:lstStyle/>
          <a:p>
            <a:pPr>
              <a:buNone/>
            </a:pPr>
            <a:r>
              <a:rPr lang="en-US" sz="2400" dirty="0" smtClean="0"/>
              <a:t>	A 1947 Fire in Quebec</a:t>
            </a:r>
          </a:p>
          <a:p>
            <a:pPr>
              <a:buNone/>
            </a:pPr>
            <a:r>
              <a:rPr lang="en-US" sz="2400" dirty="0" smtClean="0"/>
              <a:t>	Working together, it became evident each district had different training standards. As a result, the position of Senior Mine Rescue Officer was created to ensure standards in mine rescue training were established and maintained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381000"/>
            <a:ext cx="3505200" cy="508000"/>
          </a:xfrm>
        </p:spPr>
        <p:txBody>
          <a:bodyPr/>
          <a:lstStyle/>
          <a:p>
            <a:r>
              <a:rPr lang="en-US" dirty="0" smtClean="0"/>
              <a:t>Still More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81200"/>
            <a:ext cx="7488237" cy="4038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	1984, took on added responsibility, after four miners were trapped and killed in a </a:t>
            </a:r>
            <a:r>
              <a:rPr lang="en-US" dirty="0" err="1" smtClean="0"/>
              <a:t>rockburst</a:t>
            </a:r>
            <a:r>
              <a:rPr lang="en-US" dirty="0" smtClean="0"/>
              <a:t> near Sudbury.</a:t>
            </a:r>
          </a:p>
          <a:p>
            <a:pPr>
              <a:buNone/>
            </a:pPr>
            <a:r>
              <a:rPr lang="en-US" dirty="0" smtClean="0"/>
              <a:t>		Training was expanded to include responding to Non-Fire </a:t>
            </a:r>
            <a:r>
              <a:rPr lang="en-US" dirty="0" smtClean="0"/>
              <a:t>emergencies</a:t>
            </a: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457200" y="4267200"/>
            <a:ext cx="8458200" cy="2362200"/>
          </a:xfrm>
        </p:spPr>
        <p:txBody>
          <a:bodyPr/>
          <a:lstStyle/>
          <a:p>
            <a:pPr algn="l"/>
            <a:r>
              <a:rPr lang="en-US" sz="2000" dirty="0" smtClean="0">
                <a:solidFill>
                  <a:srgbClr val="FFFF00"/>
                </a:solidFill>
              </a:rPr>
              <a:t/>
            </a:r>
            <a:br>
              <a:rPr lang="en-US" sz="2000" dirty="0" smtClean="0">
                <a:solidFill>
                  <a:srgbClr val="FFFF00"/>
                </a:solidFill>
              </a:rPr>
            </a:br>
            <a:r>
              <a:rPr lang="en-US" sz="2400" dirty="0" smtClean="0">
                <a:solidFill>
                  <a:srgbClr val="FFFF00"/>
                </a:solidFill>
              </a:rPr>
              <a:t>in eyes of a 25-year mine rescue member, </a:t>
            </a:r>
            <a:br>
              <a:rPr lang="en-US" sz="2400" dirty="0" smtClean="0">
                <a:solidFill>
                  <a:srgbClr val="FFFF00"/>
                </a:solidFill>
              </a:rPr>
            </a:br>
            <a:r>
              <a:rPr lang="en-US" sz="2400" dirty="0" smtClean="0">
                <a:solidFill>
                  <a:srgbClr val="FFFF00"/>
                </a:solidFill>
              </a:rPr>
              <a:t>with view points as: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a </a:t>
            </a:r>
            <a:r>
              <a:rPr lang="en-US" sz="1800" dirty="0" smtClean="0"/>
              <a:t>competition member </a:t>
            </a:r>
            <a:br>
              <a:rPr lang="en-US" sz="1800" dirty="0" smtClean="0"/>
            </a:br>
            <a:r>
              <a:rPr lang="en-US" sz="1800" dirty="0" smtClean="0"/>
              <a:t>a miner </a:t>
            </a:r>
            <a:br>
              <a:rPr lang="en-US" sz="1800" dirty="0" smtClean="0"/>
            </a:br>
            <a:r>
              <a:rPr lang="en-US" sz="1800" dirty="0" smtClean="0"/>
              <a:t>a management representative </a:t>
            </a:r>
            <a:br>
              <a:rPr lang="en-US" sz="1800" dirty="0" smtClean="0"/>
            </a:br>
            <a:r>
              <a:rPr lang="en-US" sz="1800" dirty="0" smtClean="0"/>
              <a:t>and a Mine Rescue Steering committee member</a:t>
            </a:r>
            <a:endParaRPr lang="en-US" sz="1800" dirty="0"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00600" y="381000"/>
            <a:ext cx="396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CC99"/>
                </a:solidFill>
              </a:rPr>
              <a:t>Pro’s and Con’s,</a:t>
            </a:r>
            <a:endParaRPr lang="en-US" sz="3200" b="1" dirty="0">
              <a:solidFill>
                <a:srgbClr val="00CC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333375"/>
            <a:ext cx="5616575" cy="649288"/>
          </a:xfrm>
        </p:spPr>
        <p:txBody>
          <a:bodyPr/>
          <a:lstStyle/>
          <a:p>
            <a:pPr algn="l"/>
            <a:r>
              <a:rPr lang="en-US" sz="4400" dirty="0" smtClean="0">
                <a:solidFill>
                  <a:schemeClr val="bg1"/>
                </a:solidFill>
                <a:latin typeface="Times New Roman" pitchFamily="18" charset="0"/>
              </a:rPr>
              <a:t>Pro’s</a:t>
            </a:r>
            <a:endParaRPr lang="uk-UA" sz="4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590800"/>
            <a:ext cx="8137525" cy="24384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400" dirty="0" smtClean="0"/>
              <a:t>People join because of interest.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400" dirty="0" smtClean="0"/>
              <a:t>The general workforce receive above average training, giving them a skill set that may assist them in the future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400" dirty="0" smtClean="0"/>
              <a:t>It’s a management development process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400" dirty="0" smtClean="0"/>
              <a:t>It creates ownership of the program within the mining companies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endParaRPr lang="uk-UA" sz="26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Mine Rescue Tea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28600" y="0"/>
            <a:ext cx="10492919" cy="6858000"/>
          </a:xfr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685800" y="685800"/>
            <a:ext cx="5181600" cy="9144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Con’s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00200" y="1524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04800" y="4267200"/>
            <a:ext cx="838200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Interrupt personal lives during call out,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    </a:t>
            </a:r>
            <a:r>
              <a:rPr kumimoji="0" lang="en-US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which cause lower than average turn out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    </a:t>
            </a:r>
            <a:r>
              <a:rPr kumimoji="0" lang="en-US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at peak times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lang="en-US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en-US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Have to carry larger numbers to offset the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 sometimes, low turn out</a:t>
            </a:r>
            <a:r>
              <a:rPr kumimoji="0" lang="en-US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Arial" pitchFamily="34" charset="0"/>
              </a:rPr>
              <a:t> </a:t>
            </a:r>
            <a:endParaRPr kumimoji="0" lang="en-US" sz="48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3" descr="FaserTL Provincials 2008 (3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0" y="0"/>
            <a:ext cx="10312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42" name="Rectangle 14"/>
          <p:cNvSpPr>
            <a:spLocks noChangeArrowheads="1"/>
          </p:cNvSpPr>
          <p:nvPr/>
        </p:nvSpPr>
        <p:spPr bwMode="auto">
          <a:xfrm>
            <a:off x="762000" y="9906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ctr" eaLnBrk="1" hangingPunct="1">
              <a:defRPr/>
            </a:pPr>
            <a:r>
              <a:rPr lang="en-US" sz="6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6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Volunteer </a:t>
            </a:r>
          </a:p>
          <a:p>
            <a:pPr algn="ctr" eaLnBrk="1" hangingPunct="1">
              <a:defRPr/>
            </a:pPr>
            <a:r>
              <a:rPr lang="en-US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Mine </a:t>
            </a:r>
            <a:r>
              <a:rPr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Rescue Program</a:t>
            </a:r>
          </a:p>
        </p:txBody>
      </p:sp>
      <p:pic>
        <p:nvPicPr>
          <p:cNvPr id="307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914400"/>
            <a:ext cx="347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template 13">
      <a:dk1>
        <a:srgbClr val="4D4D4D"/>
      </a:dk1>
      <a:lt1>
        <a:srgbClr val="FFFFFF"/>
      </a:lt1>
      <a:dk2>
        <a:srgbClr val="4D4D4D"/>
      </a:dk2>
      <a:lt2>
        <a:srgbClr val="777777"/>
      </a:lt2>
      <a:accent1>
        <a:srgbClr val="969696"/>
      </a:accent1>
      <a:accent2>
        <a:srgbClr val="C0C0C0"/>
      </a:accent2>
      <a:accent3>
        <a:srgbClr val="FFFFFF"/>
      </a:accent3>
      <a:accent4>
        <a:srgbClr val="404040"/>
      </a:accent4>
      <a:accent5>
        <a:srgbClr val="C9C9C9"/>
      </a:accent5>
      <a:accent6>
        <a:srgbClr val="AEAEAE"/>
      </a:accent6>
      <a:hlink>
        <a:srgbClr val="CC0000"/>
      </a:hlink>
      <a:folHlink>
        <a:srgbClr val="DDDDDD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4D4D4D"/>
        </a:dk1>
        <a:lt1>
          <a:srgbClr val="FFFFFF"/>
        </a:lt1>
        <a:dk2>
          <a:srgbClr val="4D4D4D"/>
        </a:dk2>
        <a:lt2>
          <a:srgbClr val="11163C"/>
        </a:lt2>
        <a:accent1>
          <a:srgbClr val="212B53"/>
        </a:accent1>
        <a:accent2>
          <a:srgbClr val="364481"/>
        </a:accent2>
        <a:accent3>
          <a:srgbClr val="FFFFFF"/>
        </a:accent3>
        <a:accent4>
          <a:srgbClr val="404040"/>
        </a:accent4>
        <a:accent5>
          <a:srgbClr val="ABACB3"/>
        </a:accent5>
        <a:accent6>
          <a:srgbClr val="303D74"/>
        </a:accent6>
        <a:hlink>
          <a:srgbClr val="3E498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4D4D4D"/>
        </a:dk2>
        <a:lt2>
          <a:srgbClr val="0D254C"/>
        </a:lt2>
        <a:accent1>
          <a:srgbClr val="254B83"/>
        </a:accent1>
        <a:accent2>
          <a:srgbClr val="406DAA"/>
        </a:accent2>
        <a:accent3>
          <a:srgbClr val="FFFFFF"/>
        </a:accent3>
        <a:accent4>
          <a:srgbClr val="404040"/>
        </a:accent4>
        <a:accent5>
          <a:srgbClr val="ACB1C1"/>
        </a:accent5>
        <a:accent6>
          <a:srgbClr val="39629A"/>
        </a:accent6>
        <a:hlink>
          <a:srgbClr val="3267B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4D4D4D"/>
        </a:dk2>
        <a:lt2>
          <a:srgbClr val="363B45"/>
        </a:lt2>
        <a:accent1>
          <a:srgbClr val="A99D9B"/>
        </a:accent1>
        <a:accent2>
          <a:srgbClr val="565A66"/>
        </a:accent2>
        <a:accent3>
          <a:srgbClr val="FFFFFF"/>
        </a:accent3>
        <a:accent4>
          <a:srgbClr val="404040"/>
        </a:accent4>
        <a:accent5>
          <a:srgbClr val="D1CCCB"/>
        </a:accent5>
        <a:accent6>
          <a:srgbClr val="4D515C"/>
        </a:accent6>
        <a:hlink>
          <a:srgbClr val="92715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4D4D4D"/>
        </a:dk2>
        <a:lt2>
          <a:srgbClr val="40494F"/>
        </a:lt2>
        <a:accent1>
          <a:srgbClr val="6D7D8A"/>
        </a:accent1>
        <a:accent2>
          <a:srgbClr val="A7A7A7"/>
        </a:accent2>
        <a:accent3>
          <a:srgbClr val="FFFFFF"/>
        </a:accent3>
        <a:accent4>
          <a:srgbClr val="404040"/>
        </a:accent4>
        <a:accent5>
          <a:srgbClr val="BABFC4"/>
        </a:accent5>
        <a:accent6>
          <a:srgbClr val="979797"/>
        </a:accent6>
        <a:hlink>
          <a:srgbClr val="7F7F7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4D4D4D"/>
        </a:dk2>
        <a:lt2>
          <a:srgbClr val="454D52"/>
        </a:lt2>
        <a:accent1>
          <a:srgbClr val="7D8B97"/>
        </a:accent1>
        <a:accent2>
          <a:srgbClr val="CBCBCB"/>
        </a:accent2>
        <a:accent3>
          <a:srgbClr val="FFFFFF"/>
        </a:accent3>
        <a:accent4>
          <a:srgbClr val="404040"/>
        </a:accent4>
        <a:accent5>
          <a:srgbClr val="BFC4C9"/>
        </a:accent5>
        <a:accent6>
          <a:srgbClr val="B8B8B8"/>
        </a:accent6>
        <a:hlink>
          <a:srgbClr val="5158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4D4D4D"/>
        </a:dk2>
        <a:lt2>
          <a:srgbClr val="393939"/>
        </a:lt2>
        <a:accent1>
          <a:srgbClr val="858585"/>
        </a:accent1>
        <a:accent2>
          <a:srgbClr val="939393"/>
        </a:accent2>
        <a:accent3>
          <a:srgbClr val="FFFFFF"/>
        </a:accent3>
        <a:accent4>
          <a:srgbClr val="404040"/>
        </a:accent4>
        <a:accent5>
          <a:srgbClr val="C2C2C2"/>
        </a:accent5>
        <a:accent6>
          <a:srgbClr val="858585"/>
        </a:accent6>
        <a:hlink>
          <a:srgbClr val="6969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4D4D4D"/>
        </a:dk2>
        <a:lt2>
          <a:srgbClr val="4F5056"/>
        </a:lt2>
        <a:accent1>
          <a:srgbClr val="7E7F8E"/>
        </a:accent1>
        <a:accent2>
          <a:srgbClr val="C0C1C5"/>
        </a:accent2>
        <a:accent3>
          <a:srgbClr val="FFFFFF"/>
        </a:accent3>
        <a:accent4>
          <a:srgbClr val="404040"/>
        </a:accent4>
        <a:accent5>
          <a:srgbClr val="C0C0C6"/>
        </a:accent5>
        <a:accent6>
          <a:srgbClr val="AEAFB2"/>
        </a:accent6>
        <a:hlink>
          <a:srgbClr val="ACAFB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4D4D4D"/>
        </a:dk2>
        <a:lt2>
          <a:srgbClr val="85978F"/>
        </a:lt2>
        <a:accent1>
          <a:srgbClr val="9DA499"/>
        </a:accent1>
        <a:accent2>
          <a:srgbClr val="A5B9BA"/>
        </a:accent2>
        <a:accent3>
          <a:srgbClr val="FFFFFF"/>
        </a:accent3>
        <a:accent4>
          <a:srgbClr val="404040"/>
        </a:accent4>
        <a:accent5>
          <a:srgbClr val="CCCFCA"/>
        </a:accent5>
        <a:accent6>
          <a:srgbClr val="95A7A8"/>
        </a:accent6>
        <a:hlink>
          <a:srgbClr val="ABB4A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4D4D4D"/>
        </a:dk1>
        <a:lt1>
          <a:srgbClr val="FFFFFF"/>
        </a:lt1>
        <a:dk2>
          <a:srgbClr val="4D4D4D"/>
        </a:dk2>
        <a:lt2>
          <a:srgbClr val="484847"/>
        </a:lt2>
        <a:accent1>
          <a:srgbClr val="7C7C74"/>
        </a:accent1>
        <a:accent2>
          <a:srgbClr val="AFB2AA"/>
        </a:accent2>
        <a:accent3>
          <a:srgbClr val="FFFFFF"/>
        </a:accent3>
        <a:accent4>
          <a:srgbClr val="404040"/>
        </a:accent4>
        <a:accent5>
          <a:srgbClr val="BFBFBC"/>
        </a:accent5>
        <a:accent6>
          <a:srgbClr val="9EA19A"/>
        </a:accent6>
        <a:hlink>
          <a:srgbClr val="D4D2C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4D4D4D"/>
        </a:dk1>
        <a:lt1>
          <a:srgbClr val="FFFFFF"/>
        </a:lt1>
        <a:dk2>
          <a:srgbClr val="4D4D4D"/>
        </a:dk2>
        <a:lt2>
          <a:srgbClr val="18191C"/>
        </a:lt2>
        <a:accent1>
          <a:srgbClr val="1F2229"/>
        </a:accent1>
        <a:accent2>
          <a:srgbClr val="3B4A61"/>
        </a:accent2>
        <a:accent3>
          <a:srgbClr val="FFFFFF"/>
        </a:accent3>
        <a:accent4>
          <a:srgbClr val="404040"/>
        </a:accent4>
        <a:accent5>
          <a:srgbClr val="ABABAC"/>
        </a:accent5>
        <a:accent6>
          <a:srgbClr val="354257"/>
        </a:accent6>
        <a:hlink>
          <a:srgbClr val="718CA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1">
        <a:dk1>
          <a:srgbClr val="4D4D4D"/>
        </a:dk1>
        <a:lt1>
          <a:srgbClr val="FFFFFF"/>
        </a:lt1>
        <a:dk2>
          <a:srgbClr val="4D4D4D"/>
        </a:dk2>
        <a:lt2>
          <a:srgbClr val="303030"/>
        </a:lt2>
        <a:accent1>
          <a:srgbClr val="C6714B"/>
        </a:accent1>
        <a:accent2>
          <a:srgbClr val="7FC3C3"/>
        </a:accent2>
        <a:accent3>
          <a:srgbClr val="FFFFFF"/>
        </a:accent3>
        <a:accent4>
          <a:srgbClr val="404040"/>
        </a:accent4>
        <a:accent5>
          <a:srgbClr val="DFBBB1"/>
        </a:accent5>
        <a:accent6>
          <a:srgbClr val="72B0B0"/>
        </a:accent6>
        <a:hlink>
          <a:srgbClr val="5D5D5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2">
        <a:dk1>
          <a:srgbClr val="4D4D4D"/>
        </a:dk1>
        <a:lt1>
          <a:srgbClr val="FFFFFF"/>
        </a:lt1>
        <a:dk2>
          <a:srgbClr val="4D4D4D"/>
        </a:dk2>
        <a:lt2>
          <a:srgbClr val="292929"/>
        </a:lt2>
        <a:accent1>
          <a:srgbClr val="4D4D4D"/>
        </a:accent1>
        <a:accent2>
          <a:srgbClr val="5F5F5F"/>
        </a:accent2>
        <a:accent3>
          <a:srgbClr val="FFFFFF"/>
        </a:accent3>
        <a:accent4>
          <a:srgbClr val="404040"/>
        </a:accent4>
        <a:accent5>
          <a:srgbClr val="B2B2B2"/>
        </a:accent5>
        <a:accent6>
          <a:srgbClr val="555555"/>
        </a:accent6>
        <a:hlink>
          <a:srgbClr val="96969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3">
        <a:dk1>
          <a:srgbClr val="4D4D4D"/>
        </a:dk1>
        <a:lt1>
          <a:srgbClr val="FFFFFF"/>
        </a:lt1>
        <a:dk2>
          <a:srgbClr val="4D4D4D"/>
        </a:dk2>
        <a:lt2>
          <a:srgbClr val="777777"/>
        </a:lt2>
        <a:accent1>
          <a:srgbClr val="969696"/>
        </a:accent1>
        <a:accent2>
          <a:srgbClr val="C0C0C0"/>
        </a:accent2>
        <a:accent3>
          <a:srgbClr val="FFFFFF"/>
        </a:accent3>
        <a:accent4>
          <a:srgbClr val="404040"/>
        </a:accent4>
        <a:accent5>
          <a:srgbClr val="C9C9C9"/>
        </a:accent5>
        <a:accent6>
          <a:srgbClr val="AEAEAE"/>
        </a:accent6>
        <a:hlink>
          <a:srgbClr val="CC00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emplate">
  <a:themeElements>
    <a:clrScheme name="template 4">
      <a:dk1>
        <a:srgbClr val="4D4D4D"/>
      </a:dk1>
      <a:lt1>
        <a:srgbClr val="FFFFFF"/>
      </a:lt1>
      <a:dk2>
        <a:srgbClr val="000000"/>
      </a:dk2>
      <a:lt2>
        <a:srgbClr val="9B6902"/>
      </a:lt2>
      <a:accent1>
        <a:srgbClr val="C75E00"/>
      </a:accent1>
      <a:accent2>
        <a:srgbClr val="FED416"/>
      </a:accent2>
      <a:accent3>
        <a:srgbClr val="FFFFFF"/>
      </a:accent3>
      <a:accent4>
        <a:srgbClr val="404040"/>
      </a:accent4>
      <a:accent5>
        <a:srgbClr val="E0B6AA"/>
      </a:accent5>
      <a:accent6>
        <a:srgbClr val="E6C013"/>
      </a:accent6>
      <a:hlink>
        <a:srgbClr val="EE6600"/>
      </a:hlink>
      <a:folHlink>
        <a:srgbClr val="EAEAEA"/>
      </a:folHlink>
    </a:clrScheme>
    <a:fontScheme name="templat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mplate 1">
        <a:dk1>
          <a:srgbClr val="4D4D4D"/>
        </a:dk1>
        <a:lt1>
          <a:srgbClr val="FFFFFF"/>
        </a:lt1>
        <a:dk2>
          <a:srgbClr val="000000"/>
        </a:dk2>
        <a:lt2>
          <a:srgbClr val="D5E1F3"/>
        </a:lt2>
        <a:accent1>
          <a:srgbClr val="BC4417"/>
        </a:accent1>
        <a:accent2>
          <a:srgbClr val="CF9C1C"/>
        </a:accent2>
        <a:accent3>
          <a:srgbClr val="FFFFFF"/>
        </a:accent3>
        <a:accent4>
          <a:srgbClr val="404040"/>
        </a:accent4>
        <a:accent5>
          <a:srgbClr val="DAB0AB"/>
        </a:accent5>
        <a:accent6>
          <a:srgbClr val="BB8D18"/>
        </a:accent6>
        <a:hlink>
          <a:srgbClr val="E8C97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000000"/>
        </a:dk2>
        <a:lt2>
          <a:srgbClr val="986615"/>
        </a:lt2>
        <a:accent1>
          <a:srgbClr val="BF4413"/>
        </a:accent1>
        <a:accent2>
          <a:srgbClr val="FFAB21"/>
        </a:accent2>
        <a:accent3>
          <a:srgbClr val="FFFFFF"/>
        </a:accent3>
        <a:accent4>
          <a:srgbClr val="404040"/>
        </a:accent4>
        <a:accent5>
          <a:srgbClr val="DCB0AA"/>
        </a:accent5>
        <a:accent6>
          <a:srgbClr val="E79B1D"/>
        </a:accent6>
        <a:hlink>
          <a:srgbClr val="C5A379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000000"/>
        </a:dk2>
        <a:lt2>
          <a:srgbClr val="4A1B17"/>
        </a:lt2>
        <a:accent1>
          <a:srgbClr val="C66C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DFBAAA"/>
        </a:accent5>
        <a:accent6>
          <a:srgbClr val="E6C013"/>
        </a:accent6>
        <a:hlink>
          <a:srgbClr val="FFDE93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000000"/>
        </a:dk2>
        <a:lt2>
          <a:srgbClr val="9B6902"/>
        </a:lt2>
        <a:accent1>
          <a:srgbClr val="C75E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E0B6AA"/>
        </a:accent5>
        <a:accent6>
          <a:srgbClr val="E6C013"/>
        </a:accent6>
        <a:hlink>
          <a:srgbClr val="EE66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000000"/>
        </a:dk2>
        <a:lt2>
          <a:srgbClr val="570301"/>
        </a:lt2>
        <a:accent1>
          <a:srgbClr val="D37E00"/>
        </a:accent1>
        <a:accent2>
          <a:srgbClr val="F5CB03"/>
        </a:accent2>
        <a:accent3>
          <a:srgbClr val="FFFFFF"/>
        </a:accent3>
        <a:accent4>
          <a:srgbClr val="404040"/>
        </a:accent4>
        <a:accent5>
          <a:srgbClr val="E6C0AA"/>
        </a:accent5>
        <a:accent6>
          <a:srgbClr val="DEB802"/>
        </a:accent6>
        <a:hlink>
          <a:srgbClr val="D860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000000"/>
        </a:dk2>
        <a:lt2>
          <a:srgbClr val="713C0C"/>
        </a:lt2>
        <a:accent1>
          <a:srgbClr val="E4B058"/>
        </a:accent1>
        <a:accent2>
          <a:srgbClr val="FDD912"/>
        </a:accent2>
        <a:accent3>
          <a:srgbClr val="FFFFFF"/>
        </a:accent3>
        <a:accent4>
          <a:srgbClr val="404040"/>
        </a:accent4>
        <a:accent5>
          <a:srgbClr val="EFD4B4"/>
        </a:accent5>
        <a:accent6>
          <a:srgbClr val="E5C40F"/>
        </a:accent6>
        <a:hlink>
          <a:srgbClr val="E063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000000"/>
        </a:dk2>
        <a:lt2>
          <a:srgbClr val="953900"/>
        </a:lt2>
        <a:accent1>
          <a:srgbClr val="B65300"/>
        </a:accent1>
        <a:accent2>
          <a:srgbClr val="CE6A00"/>
        </a:accent2>
        <a:accent3>
          <a:srgbClr val="FFFFFF"/>
        </a:accent3>
        <a:accent4>
          <a:srgbClr val="404040"/>
        </a:accent4>
        <a:accent5>
          <a:srgbClr val="D7B3AA"/>
        </a:accent5>
        <a:accent6>
          <a:srgbClr val="BA5F00"/>
        </a:accent6>
        <a:hlink>
          <a:srgbClr val="F0A806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000000"/>
        </a:dk2>
        <a:lt2>
          <a:srgbClr val="D87200"/>
        </a:lt2>
        <a:accent1>
          <a:srgbClr val="E29B07"/>
        </a:accent1>
        <a:accent2>
          <a:srgbClr val="EDBF03"/>
        </a:accent2>
        <a:accent3>
          <a:srgbClr val="FFFFFF"/>
        </a:accent3>
        <a:accent4>
          <a:srgbClr val="404040"/>
        </a:accent4>
        <a:accent5>
          <a:srgbClr val="EECBAA"/>
        </a:accent5>
        <a:accent6>
          <a:srgbClr val="D7AD02"/>
        </a:accent6>
        <a:hlink>
          <a:srgbClr val="7CA43F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4D4D4D"/>
        </a:dk1>
        <a:lt1>
          <a:srgbClr val="FFFFFF"/>
        </a:lt1>
        <a:dk2>
          <a:srgbClr val="000000"/>
        </a:dk2>
        <a:lt2>
          <a:srgbClr val="D24D06"/>
        </a:lt2>
        <a:accent1>
          <a:srgbClr val="E59709"/>
        </a:accent1>
        <a:accent2>
          <a:srgbClr val="E9AC24"/>
        </a:accent2>
        <a:accent3>
          <a:srgbClr val="FFFFFF"/>
        </a:accent3>
        <a:accent4>
          <a:srgbClr val="404040"/>
        </a:accent4>
        <a:accent5>
          <a:srgbClr val="F0C9AA"/>
        </a:accent5>
        <a:accent6>
          <a:srgbClr val="D39B20"/>
        </a:accent6>
        <a:hlink>
          <a:srgbClr val="F7B80B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4D4D4D"/>
        </a:dk1>
        <a:lt1>
          <a:srgbClr val="FFFFFF"/>
        </a:lt1>
        <a:dk2>
          <a:srgbClr val="000000"/>
        </a:dk2>
        <a:lt2>
          <a:srgbClr val="CD5003"/>
        </a:lt2>
        <a:accent1>
          <a:srgbClr val="419DCF"/>
        </a:accent1>
        <a:accent2>
          <a:srgbClr val="BC1F1F"/>
        </a:accent2>
        <a:accent3>
          <a:srgbClr val="FFFFFF"/>
        </a:accent3>
        <a:accent4>
          <a:srgbClr val="404040"/>
        </a:accent4>
        <a:accent5>
          <a:srgbClr val="B0CCE4"/>
        </a:accent5>
        <a:accent6>
          <a:srgbClr val="AA1B1B"/>
        </a:accent6>
        <a:hlink>
          <a:srgbClr val="FFE42F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1">
        <a:dk1>
          <a:srgbClr val="4D4D4D"/>
        </a:dk1>
        <a:lt1>
          <a:srgbClr val="FFFFFF"/>
        </a:lt1>
        <a:dk2>
          <a:srgbClr val="000000"/>
        </a:dk2>
        <a:lt2>
          <a:srgbClr val="DF2905"/>
        </a:lt2>
        <a:accent1>
          <a:srgbClr val="D05203"/>
        </a:accent1>
        <a:accent2>
          <a:srgbClr val="72A3E1"/>
        </a:accent2>
        <a:accent3>
          <a:srgbClr val="FFFFFF"/>
        </a:accent3>
        <a:accent4>
          <a:srgbClr val="404040"/>
        </a:accent4>
        <a:accent5>
          <a:srgbClr val="E4B3AA"/>
        </a:accent5>
        <a:accent6>
          <a:srgbClr val="6793CC"/>
        </a:accent6>
        <a:hlink>
          <a:srgbClr val="F3A105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11444</TotalTime>
  <Words>376</Words>
  <Application>Microsoft Office PowerPoint</Application>
  <PresentationFormat>On-screen Show (4:3)</PresentationFormat>
  <Paragraphs>94</Paragraphs>
  <Slides>28</Slides>
  <Notes>5</Notes>
  <HiddenSlides>0</HiddenSlides>
  <MMClips>1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template</vt:lpstr>
      <vt:lpstr>Custom Design</vt:lpstr>
      <vt:lpstr>1_template</vt:lpstr>
      <vt:lpstr>What it Means to Be a Volunteer Mine Rescuer</vt:lpstr>
      <vt:lpstr>Slide 2</vt:lpstr>
      <vt:lpstr>A Little History Around Ontario Mine Rescue</vt:lpstr>
      <vt:lpstr>History Quick Facts</vt:lpstr>
      <vt:lpstr>Still More History</vt:lpstr>
      <vt:lpstr> in eyes of a 25-year mine rescue member,  with view points as:  a competition member  a miner  a management representative  and a Mine Rescue Steering committee member</vt:lpstr>
      <vt:lpstr>Pro’s</vt:lpstr>
      <vt:lpstr>Con’s</vt:lpstr>
      <vt:lpstr>Slide 9</vt:lpstr>
      <vt:lpstr>What the Volunteer System means 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Training offered by WSN</vt:lpstr>
      <vt:lpstr>Additional training</vt:lpstr>
      <vt:lpstr>-turning regular workers great rescuers </vt:lpstr>
      <vt:lpstr>As a Volunteer Mine Rescuer</vt:lpstr>
      <vt:lpstr>-turning regular workers great rescuers </vt:lpstr>
      <vt:lpstr>Testimonials</vt:lpstr>
      <vt:lpstr>Thank  You!</vt:lpstr>
      <vt:lpstr>Credits</vt:lpstr>
    </vt:vector>
  </TitlesOfParts>
  <Company>Xstrata Nickel Canada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bwilson</dc:creator>
  <cp:lastModifiedBy>bwilson</cp:lastModifiedBy>
  <cp:revision>121</cp:revision>
  <dcterms:created xsi:type="dcterms:W3CDTF">2013-07-02T12:28:15Z</dcterms:created>
  <dcterms:modified xsi:type="dcterms:W3CDTF">2013-10-07T21:10:22Z</dcterms:modified>
</cp:coreProperties>
</file>